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7" r:id="rId2"/>
    <p:sldId id="258" r:id="rId3"/>
    <p:sldId id="259" r:id="rId4"/>
    <p:sldId id="260" r:id="rId5"/>
    <p:sldId id="261" r:id="rId6"/>
    <p:sldId id="284" r:id="rId7"/>
    <p:sldId id="285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86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7" r:id="rId30"/>
  </p:sldIdLst>
  <p:sldSz cx="10080625" cy="7559675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4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1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1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1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1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1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1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1" strike="noStrike" spc="-1">
              <a:solidFill>
                <a:srgbClr val="333333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1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1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1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800" b="0" strike="noStrike" spc="-1">
              <a:solidFill>
                <a:srgbClr val="333333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1" strike="noStrike" spc="-1">
                <a:solidFill>
                  <a:srgbClr val="333333"/>
                </a:solidFill>
                <a:latin typeface="Noto Sans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Second Outline Level</a:t>
            </a:r>
          </a:p>
          <a:p>
            <a:pPr marL="1296000" lvl="2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Seventh Outline Level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Noto Sans"/>
              </a:rPr>
              <a:t>&lt;date/time&gt;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Noto Sans"/>
              </a:rPr>
              <a:t>&lt;footer&gt;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DBBC0166-F05F-45AA-8B3F-07D385EB40A6}" type="slidenum">
              <a:rPr lang="en-US" sz="1400" b="0" strike="noStrike" spc="-1">
                <a:latin typeface="Noto Sans"/>
              </a:rPr>
              <a:t>‹#›</a:t>
            </a:fld>
            <a:r>
              <a:rPr lang="en-US" sz="1400" b="0" strike="noStrike" spc="-1">
                <a:latin typeface="Noto Sans"/>
              </a:rPr>
              <a:t> / </a:t>
            </a:r>
            <a:fld id="{0868639C-89FB-4B27-93CD-093ACE84DA90}" type="slidecount">
              <a:rPr lang="en-US" sz="1400" b="0" strike="noStrike" spc="-1">
                <a:latin typeface="Noto Sans"/>
              </a:rPr>
              <a:t>28</a:t>
            </a:fld>
            <a:endParaRPr lang="en-US" sz="1400" b="0" strike="noStrike" spc="-1">
              <a:latin typeface="Noto Sans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914400" y="27432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r>
              <a:rPr lang="en-US" sz="4800" b="1" strike="noStrike" spc="-1" dirty="0">
                <a:solidFill>
                  <a:srgbClr val="333333"/>
                </a:solidFill>
                <a:latin typeface="Noto Sans"/>
              </a:rPr>
              <a:t>Genome Sequencing</a:t>
            </a:r>
          </a:p>
        </p:txBody>
      </p:sp>
      <p:sp>
        <p:nvSpPr>
          <p:cNvPr id="166" name="TextShape 2"/>
          <p:cNvSpPr txBox="1"/>
          <p:nvPr/>
        </p:nvSpPr>
        <p:spPr>
          <a:xfrm>
            <a:off x="5996762" y="6368902"/>
            <a:ext cx="3363237" cy="5175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algn="r"/>
            <a:r>
              <a:rPr lang="en-US" b="0" strike="noStrike" spc="-1" dirty="0" err="1" smtClean="0">
                <a:solidFill>
                  <a:srgbClr val="333333"/>
                </a:solidFill>
                <a:latin typeface="Noto Sans"/>
              </a:rPr>
              <a:t>Md</a:t>
            </a:r>
            <a:r>
              <a:rPr lang="en-US" b="0" strike="noStrike" spc="-1" dirty="0" smtClean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b="0" strike="noStrike" spc="-1" dirty="0" err="1" smtClean="0">
                <a:solidFill>
                  <a:srgbClr val="333333"/>
                </a:solidFill>
                <a:latin typeface="Noto Sans"/>
              </a:rPr>
              <a:t>Mazedul</a:t>
            </a:r>
            <a:r>
              <a:rPr lang="en-US" b="0" strike="noStrike" spc="-1" dirty="0" smtClean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b="0" strike="noStrike" spc="-1" dirty="0" err="1" smtClean="0">
                <a:solidFill>
                  <a:srgbClr val="333333"/>
                </a:solidFill>
                <a:latin typeface="Noto Sans"/>
              </a:rPr>
              <a:t>Haq</a:t>
            </a:r>
            <a:endParaRPr lang="en-US" b="0" strike="noStrike" spc="-1" dirty="0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2050" name="Picture 2" descr="Scaling from Exome to Whole-Genome Sequencing with the DRAGEN Bio-IT 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58" y="2375269"/>
            <a:ext cx="3969865" cy="298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ole Genome Tests' Risks And Benefits : Shots - Health News : NP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320" y="2375269"/>
            <a:ext cx="3989464" cy="298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Next Generation Sequencing Platform</a:t>
            </a:r>
          </a:p>
        </p:txBody>
      </p:sp>
      <p:sp>
        <p:nvSpPr>
          <p:cNvPr id="196" name="TextShape 2"/>
          <p:cNvSpPr txBox="1"/>
          <p:nvPr/>
        </p:nvSpPr>
        <p:spPr>
          <a:xfrm>
            <a:off x="4103280" y="1428480"/>
            <a:ext cx="2663280" cy="445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SOLiD</a:t>
            </a:r>
          </a:p>
        </p:txBody>
      </p:sp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2326320" y="1965240"/>
            <a:ext cx="5811840" cy="3942360"/>
          </a:xfrm>
          <a:prstGeom prst="rect">
            <a:avLst/>
          </a:prstGeom>
          <a:ln>
            <a:noFill/>
          </a:ln>
        </p:spPr>
      </p:pic>
      <p:sp>
        <p:nvSpPr>
          <p:cNvPr id="198" name="TextShape 3"/>
          <p:cNvSpPr txBox="1"/>
          <p:nvPr/>
        </p:nvSpPr>
        <p:spPr>
          <a:xfrm>
            <a:off x="1554480" y="6050880"/>
            <a:ext cx="7132320" cy="943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The DNA-sequencing library is prepared by ligating adapters to the end-polished DNA</a:t>
            </a:r>
          </a:p>
          <a:p>
            <a:r>
              <a:rPr lang="en-US" sz="1200" b="0" strike="noStrike" spc="-1">
                <a:latin typeface="Arial"/>
              </a:rPr>
              <a:t>fragments, and immobilized on paramagnetic beads. The fragments on the beads are amplified by em-PCR, the extended templates on the beads are 3’-end modified, and the beads are immobilized on a glass slide. The sequencing-by-ligation chemistry utilizes a two-base encoding query system for interrogating the sequence and a fluorescent dye for detection.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Next-Next generation Sequencing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solidFill>
                  <a:srgbClr val="333333"/>
                </a:solidFill>
                <a:latin typeface="Noto Sans"/>
              </a:rPr>
              <a:t>First-generation sequencing technology </a:t>
            </a:r>
            <a:r>
              <a:rPr lang="en-US" sz="1500" b="0" strike="noStrike" spc="-1" dirty="0" smtClean="0">
                <a:solidFill>
                  <a:srgbClr val="333333"/>
                </a:solidFill>
                <a:latin typeface="Noto Sans"/>
              </a:rPr>
              <a:t>have </a:t>
            </a:r>
            <a:r>
              <a:rPr lang="en-US" sz="1500" b="0" strike="noStrike" spc="-1" dirty="0">
                <a:solidFill>
                  <a:srgbClr val="333333"/>
                </a:solidFill>
                <a:latin typeface="Noto Sans"/>
              </a:rPr>
              <a:t>the slow progress, and high cost.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solidFill>
                  <a:srgbClr val="333333"/>
                </a:solidFill>
                <a:latin typeface="Noto Sans"/>
              </a:rPr>
              <a:t>The second-generation (Next generation) sequencing technology platforms have their own technical problems: </a:t>
            </a:r>
          </a:p>
          <a:p>
            <a:pPr marL="8568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"/>
            </a:pPr>
            <a:r>
              <a:rPr lang="en-US" sz="1500" b="0" strike="noStrike" spc="-1" dirty="0">
                <a:solidFill>
                  <a:srgbClr val="333333"/>
                </a:solidFill>
                <a:latin typeface="Noto Sans"/>
              </a:rPr>
              <a:t>fluorescent nucleotide labeling is not fully efficient, </a:t>
            </a:r>
          </a:p>
          <a:p>
            <a:pPr marL="8568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"/>
            </a:pPr>
            <a:r>
              <a:rPr lang="en-US" sz="1500" b="0" strike="noStrike" spc="-1" dirty="0">
                <a:solidFill>
                  <a:srgbClr val="333333"/>
                </a:solidFill>
                <a:latin typeface="Noto Sans"/>
              </a:rPr>
              <a:t>exonucleases are inefficient with labeled nucleotide, </a:t>
            </a:r>
          </a:p>
          <a:p>
            <a:pPr marL="8568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"/>
            </a:pPr>
            <a:r>
              <a:rPr lang="en-US" sz="1500" b="0" strike="noStrike" spc="-1" dirty="0">
                <a:solidFill>
                  <a:srgbClr val="333333"/>
                </a:solidFill>
                <a:latin typeface="Noto Sans"/>
              </a:rPr>
              <a:t>detection of single-molecule fluorescence has a high error rate because of the inherent noise in a fluorescence-driven base call, </a:t>
            </a:r>
          </a:p>
          <a:p>
            <a:pPr marL="8568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"/>
            </a:pPr>
            <a:r>
              <a:rPr lang="en-US" sz="1500" b="0" strike="noStrike" spc="-1" dirty="0">
                <a:solidFill>
                  <a:srgbClr val="333333"/>
                </a:solidFill>
                <a:latin typeface="Noto Sans"/>
              </a:rPr>
              <a:t>and the same strand can not be “re-read.”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Microarray</a:t>
            </a:r>
          </a:p>
        </p:txBody>
      </p:sp>
      <p:sp>
        <p:nvSpPr>
          <p:cNvPr id="202" name="TextShape 2"/>
          <p:cNvSpPr txBox="1"/>
          <p:nvPr/>
        </p:nvSpPr>
        <p:spPr>
          <a:xfrm>
            <a:off x="720000" y="1508040"/>
            <a:ext cx="8640000" cy="5036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 algn="just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latin typeface="Noto Sans"/>
              </a:rPr>
              <a:t>Conventional expression analysis only allows the </a:t>
            </a:r>
            <a:r>
              <a:rPr lang="en-US" sz="2800" b="0" strike="noStrike" spc="-1" dirty="0" smtClean="0">
                <a:solidFill>
                  <a:srgbClr val="333333"/>
                </a:solidFill>
                <a:latin typeface="Noto Sans"/>
              </a:rPr>
              <a:t> study </a:t>
            </a:r>
            <a:r>
              <a:rPr lang="en-US" sz="2800" b="0" strike="noStrike" spc="-1" dirty="0">
                <a:solidFill>
                  <a:srgbClr val="333333"/>
                </a:solidFill>
                <a:latin typeface="Noto Sans"/>
              </a:rPr>
              <a:t>of the expression of a single gene in a single experiment.</a:t>
            </a:r>
          </a:p>
          <a:p>
            <a:pPr marL="432000" indent="-324000" algn="just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latin typeface="Noto Sans"/>
              </a:rPr>
              <a:t>The highly parallel nature of microarrays allows </a:t>
            </a:r>
            <a:r>
              <a:rPr lang="en-US" sz="2800" b="0" strike="noStrike" spc="-1" dirty="0" smtClean="0">
                <a:solidFill>
                  <a:srgbClr val="333333"/>
                </a:solidFill>
                <a:latin typeface="Noto Sans"/>
              </a:rPr>
              <a:t>    the </a:t>
            </a:r>
            <a:r>
              <a:rPr lang="en-US" sz="2800" b="0" strike="noStrike" spc="-1" dirty="0">
                <a:solidFill>
                  <a:srgbClr val="333333"/>
                </a:solidFill>
                <a:latin typeface="Noto Sans"/>
              </a:rPr>
              <a:t>simultaneous study of the expression of </a:t>
            </a:r>
            <a:r>
              <a:rPr lang="en-US" sz="2800" b="0" strike="noStrike" spc="-1" dirty="0" smtClean="0">
                <a:solidFill>
                  <a:srgbClr val="333333"/>
                </a:solidFill>
                <a:latin typeface="Noto Sans"/>
              </a:rPr>
              <a:t>            thousands </a:t>
            </a:r>
            <a:r>
              <a:rPr lang="en-US" sz="2800" b="0" strike="noStrike" spc="-1" dirty="0">
                <a:solidFill>
                  <a:srgbClr val="333333"/>
                </a:solidFill>
                <a:latin typeface="Noto Sans"/>
              </a:rPr>
              <a:t>or even tens of thousands of different genes in a single experiment.</a:t>
            </a:r>
          </a:p>
          <a:p>
            <a:pPr marL="432000" indent="-324000" algn="just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latin typeface="Noto Sans"/>
              </a:rPr>
              <a:t>Microarrays allow researchers to undertake global expression analysis that is not feasible with </a:t>
            </a:r>
            <a:r>
              <a:rPr lang="en-US" sz="2800" b="0" strike="noStrike" spc="-1" dirty="0" smtClean="0">
                <a:solidFill>
                  <a:srgbClr val="333333"/>
                </a:solidFill>
                <a:latin typeface="Noto Sans"/>
              </a:rPr>
              <a:t>            conventional </a:t>
            </a:r>
            <a:r>
              <a:rPr lang="en-US" sz="2800" b="0" strike="noStrike" spc="-1" dirty="0">
                <a:solidFill>
                  <a:srgbClr val="333333"/>
                </a:solidFill>
                <a:latin typeface="Noto Sans"/>
              </a:rPr>
              <a:t>techniques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What Microarrays can Detect?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731520" y="2061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What genes are present or absent in a cell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What genes are present or absent in the experiment vs. control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Which genes have increased or decreased expression in experiments vs. control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latin typeface="Noto Sans"/>
              </a:rPr>
              <a:t>Which genes have biological significance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4"/>
          <p:cNvPicPr/>
          <p:nvPr/>
        </p:nvPicPr>
        <p:blipFill>
          <a:blip r:embed="rId2"/>
          <a:stretch/>
        </p:blipFill>
        <p:spPr>
          <a:xfrm>
            <a:off x="822960" y="319320"/>
            <a:ext cx="8833320" cy="576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Reverse Transcription</a:t>
            </a:r>
            <a:endParaRPr lang="ko-KR" altLang="en-US" b="1" dirty="0"/>
          </a:p>
        </p:txBody>
      </p:sp>
      <p:pic>
        <p:nvPicPr>
          <p:cNvPr id="1026" name="Picture 2" descr="Central Dogma - Steps Involved in Central Dog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7" b="5510"/>
          <a:stretch/>
        </p:blipFill>
        <p:spPr bwMode="auto">
          <a:xfrm>
            <a:off x="1410217" y="2424223"/>
            <a:ext cx="7143750" cy="333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26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Reverse Transcriptase</a:t>
            </a:r>
          </a:p>
        </p:txBody>
      </p:sp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457200" y="1599480"/>
            <a:ext cx="9165240" cy="497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mRNA Isolation and cDNA Preparation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6702" y="2094957"/>
            <a:ext cx="9195480" cy="3910320"/>
            <a:chOff x="498600" y="2605320"/>
            <a:chExt cx="9195480" cy="3910320"/>
          </a:xfrm>
        </p:grpSpPr>
        <p:pic>
          <p:nvPicPr>
            <p:cNvPr id="209" name="Picture 208"/>
            <p:cNvPicPr/>
            <p:nvPr/>
          </p:nvPicPr>
          <p:blipFill>
            <a:blip r:embed="rId2"/>
            <a:stretch/>
          </p:blipFill>
          <p:spPr>
            <a:xfrm>
              <a:off x="606600" y="2605320"/>
              <a:ext cx="9087480" cy="2700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0" name="Picture 209"/>
            <p:cNvPicPr/>
            <p:nvPr/>
          </p:nvPicPr>
          <p:blipFill>
            <a:blip r:embed="rId3"/>
            <a:stretch/>
          </p:blipFill>
          <p:spPr>
            <a:xfrm rot="21591000">
              <a:off x="498600" y="5256720"/>
              <a:ext cx="9144000" cy="12589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PCR for Target Gene</a:t>
            </a:r>
          </a:p>
        </p:txBody>
      </p:sp>
      <p:pic>
        <p:nvPicPr>
          <p:cNvPr id="212" name="Picture 211"/>
          <p:cNvPicPr/>
          <p:nvPr/>
        </p:nvPicPr>
        <p:blipFill>
          <a:blip r:embed="rId2"/>
          <a:stretch/>
        </p:blipFill>
        <p:spPr>
          <a:xfrm>
            <a:off x="731520" y="1586160"/>
            <a:ext cx="8781840" cy="4219560"/>
          </a:xfrm>
          <a:prstGeom prst="rect">
            <a:avLst/>
          </a:prstGeom>
          <a:ln>
            <a:noFill/>
          </a:ln>
        </p:spPr>
      </p:pic>
      <p:sp>
        <p:nvSpPr>
          <p:cNvPr id="213" name="TextShape 2"/>
          <p:cNvSpPr txBox="1"/>
          <p:nvPr/>
        </p:nvSpPr>
        <p:spPr>
          <a:xfrm>
            <a:off x="6035040" y="6080040"/>
            <a:ext cx="301752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Multiple copies of the cDNA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Gel Electrophoresis</a:t>
            </a: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7680960" y="3600720"/>
            <a:ext cx="1891800" cy="1473480"/>
          </a:xfrm>
          <a:prstGeom prst="rect">
            <a:avLst/>
          </a:prstGeom>
          <a:ln>
            <a:noFill/>
          </a:ln>
        </p:spPr>
      </p:pic>
      <p:pic>
        <p:nvPicPr>
          <p:cNvPr id="216" name="Picture 215"/>
          <p:cNvPicPr/>
          <p:nvPr/>
        </p:nvPicPr>
        <p:blipFill>
          <a:blip r:embed="rId3"/>
          <a:stretch/>
        </p:blipFill>
        <p:spPr>
          <a:xfrm>
            <a:off x="677880" y="1451520"/>
            <a:ext cx="7003080" cy="517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1" strike="noStrike" spc="-1">
                <a:solidFill>
                  <a:srgbClr val="333333"/>
                </a:solidFill>
                <a:latin typeface="Likhan"/>
              </a:rPr>
              <a:t>Polymearase Chain Reaction</a:t>
            </a:r>
            <a:endParaRPr lang="en-US" sz="3600" b="1" strike="noStrike" spc="-1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168" name="Picture 167"/>
          <p:cNvPicPr/>
          <p:nvPr/>
        </p:nvPicPr>
        <p:blipFill>
          <a:blip r:embed="rId2"/>
          <a:stretch/>
        </p:blipFill>
        <p:spPr>
          <a:xfrm>
            <a:off x="708840" y="1916640"/>
            <a:ext cx="3903840" cy="2198160"/>
          </a:xfrm>
          <a:prstGeom prst="rect">
            <a:avLst/>
          </a:prstGeom>
          <a:ln>
            <a:noFill/>
          </a:ln>
        </p:spPr>
      </p:pic>
      <p:pic>
        <p:nvPicPr>
          <p:cNvPr id="169" name="Picture 168"/>
          <p:cNvPicPr/>
          <p:nvPr/>
        </p:nvPicPr>
        <p:blipFill>
          <a:blip r:embed="rId3"/>
          <a:stretch/>
        </p:blipFill>
        <p:spPr>
          <a:xfrm>
            <a:off x="5624623" y="1916640"/>
            <a:ext cx="3936977" cy="2223000"/>
          </a:xfrm>
          <a:prstGeom prst="rect">
            <a:avLst/>
          </a:prstGeom>
          <a:ln>
            <a:noFill/>
          </a:ln>
        </p:spPr>
      </p:pic>
      <p:pic>
        <p:nvPicPr>
          <p:cNvPr id="170" name="Picture 169"/>
          <p:cNvPicPr/>
          <p:nvPr/>
        </p:nvPicPr>
        <p:blipFill>
          <a:blip r:embed="rId4"/>
          <a:stretch/>
        </p:blipFill>
        <p:spPr>
          <a:xfrm>
            <a:off x="3102581" y="4492800"/>
            <a:ext cx="3925540" cy="259895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Identification of Tissue Specificity of a particular Gene</a:t>
            </a: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893160" y="1842840"/>
            <a:ext cx="8353080" cy="3914280"/>
          </a:xfrm>
          <a:prstGeom prst="rect">
            <a:avLst/>
          </a:prstGeom>
          <a:ln>
            <a:noFill/>
          </a:ln>
        </p:spPr>
      </p:pic>
      <p:sp>
        <p:nvSpPr>
          <p:cNvPr id="219" name="TextShape 2"/>
          <p:cNvSpPr txBox="1"/>
          <p:nvPr/>
        </p:nvSpPr>
        <p:spPr>
          <a:xfrm>
            <a:off x="2560320" y="6373800"/>
            <a:ext cx="11887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mRNA</a:t>
            </a:r>
          </a:p>
        </p:txBody>
      </p:sp>
      <p:sp>
        <p:nvSpPr>
          <p:cNvPr id="220" name="CustomShape 3"/>
          <p:cNvSpPr/>
          <p:nvPr/>
        </p:nvSpPr>
        <p:spPr>
          <a:xfrm>
            <a:off x="3566160" y="6445800"/>
            <a:ext cx="548640" cy="182880"/>
          </a:xfrm>
          <a:custGeom>
            <a:avLst/>
            <a:gdLst/>
            <a:ahLst/>
            <a:cxnLst/>
            <a:rect l="0" t="0" r="r" b="b"/>
            <a:pathLst>
              <a:path w="1525" h="510">
                <a:moveTo>
                  <a:pt x="0" y="127"/>
                </a:moveTo>
                <a:lnTo>
                  <a:pt x="1143" y="127"/>
                </a:lnTo>
                <a:lnTo>
                  <a:pt x="1143" y="0"/>
                </a:lnTo>
                <a:lnTo>
                  <a:pt x="1524" y="254"/>
                </a:lnTo>
                <a:lnTo>
                  <a:pt x="1143" y="509"/>
                </a:lnTo>
                <a:lnTo>
                  <a:pt x="1143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TextShape 4"/>
          <p:cNvSpPr txBox="1"/>
          <p:nvPr/>
        </p:nvSpPr>
        <p:spPr>
          <a:xfrm>
            <a:off x="4297680" y="6373800"/>
            <a:ext cx="11887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cDNA</a:t>
            </a:r>
          </a:p>
        </p:txBody>
      </p:sp>
      <p:sp>
        <p:nvSpPr>
          <p:cNvPr id="222" name="CustomShape 5"/>
          <p:cNvSpPr/>
          <p:nvPr/>
        </p:nvSpPr>
        <p:spPr>
          <a:xfrm>
            <a:off x="5303520" y="6445800"/>
            <a:ext cx="548640" cy="182880"/>
          </a:xfrm>
          <a:custGeom>
            <a:avLst/>
            <a:gdLst/>
            <a:ahLst/>
            <a:cxnLst/>
            <a:rect l="0" t="0" r="r" b="b"/>
            <a:pathLst>
              <a:path w="1525" h="510">
                <a:moveTo>
                  <a:pt x="0" y="127"/>
                </a:moveTo>
                <a:lnTo>
                  <a:pt x="1143" y="127"/>
                </a:lnTo>
                <a:lnTo>
                  <a:pt x="1143" y="0"/>
                </a:lnTo>
                <a:lnTo>
                  <a:pt x="1524" y="254"/>
                </a:lnTo>
                <a:lnTo>
                  <a:pt x="1143" y="509"/>
                </a:lnTo>
                <a:lnTo>
                  <a:pt x="1143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TextShape 6"/>
          <p:cNvSpPr txBox="1"/>
          <p:nvPr/>
        </p:nvSpPr>
        <p:spPr>
          <a:xfrm>
            <a:off x="6126480" y="6373800"/>
            <a:ext cx="21945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Gene of interest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Genome Wide Expression: Microarray</a:t>
            </a: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1213920" y="1519920"/>
            <a:ext cx="7838640" cy="3828600"/>
          </a:xfrm>
          <a:prstGeom prst="rect">
            <a:avLst/>
          </a:prstGeom>
          <a:ln>
            <a:noFill/>
          </a:ln>
        </p:spPr>
      </p:pic>
      <p:sp>
        <p:nvSpPr>
          <p:cNvPr id="226" name="TextShape 2"/>
          <p:cNvSpPr txBox="1"/>
          <p:nvPr/>
        </p:nvSpPr>
        <p:spPr>
          <a:xfrm>
            <a:off x="548640" y="5439960"/>
            <a:ext cx="9235440" cy="102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A laboratory tool used to detect the expression of thousands of genes at the same time. </a:t>
            </a: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DNA microarrays are microscope slides that are printed with thousands of tiny spots in defined positions</a:t>
            </a: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latin typeface="Arial"/>
              </a:rPr>
              <a:t>Each spot containing a known DNA sequence or gene.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Microarray</a:t>
            </a:r>
          </a:p>
        </p:txBody>
      </p:sp>
      <p:pic>
        <p:nvPicPr>
          <p:cNvPr id="228" name="Picture 227"/>
          <p:cNvPicPr/>
          <p:nvPr/>
        </p:nvPicPr>
        <p:blipFill>
          <a:blip r:embed="rId2"/>
          <a:stretch/>
        </p:blipFill>
        <p:spPr>
          <a:xfrm>
            <a:off x="548640" y="1690920"/>
            <a:ext cx="5248080" cy="509544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3"/>
          <a:stretch/>
        </p:blipFill>
        <p:spPr>
          <a:xfrm>
            <a:off x="5735160" y="2025000"/>
            <a:ext cx="4295160" cy="2468880"/>
          </a:xfrm>
          <a:prstGeom prst="rect">
            <a:avLst/>
          </a:prstGeom>
          <a:ln>
            <a:noFill/>
          </a:ln>
        </p:spPr>
      </p:pic>
      <p:sp>
        <p:nvSpPr>
          <p:cNvPr id="230" name="TextShape 2"/>
          <p:cNvSpPr txBox="1"/>
          <p:nvPr/>
        </p:nvSpPr>
        <p:spPr>
          <a:xfrm>
            <a:off x="6035040" y="4617000"/>
            <a:ext cx="365760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Single-stranded DNA probes tethered to a solid support.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These represent a particular known gene</a:t>
            </a:r>
          </a:p>
        </p:txBody>
      </p:sp>
      <p:pic>
        <p:nvPicPr>
          <p:cNvPr id="231" name="Picture 230"/>
          <p:cNvPicPr/>
          <p:nvPr/>
        </p:nvPicPr>
        <p:blipFill>
          <a:blip r:embed="rId4"/>
          <a:stretch/>
        </p:blipFill>
        <p:spPr>
          <a:xfrm>
            <a:off x="6126480" y="5731200"/>
            <a:ext cx="2856600" cy="128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1" spc="-1" dirty="0" smtClean="0">
                <a:solidFill>
                  <a:srgbClr val="333333"/>
                </a:solidFill>
                <a:latin typeface="Noto Sans"/>
              </a:rPr>
              <a:t>mRNA to cDNA </a:t>
            </a:r>
            <a:endParaRPr lang="en-US" sz="4400" b="1" strike="noStrike" spc="-1" dirty="0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233" name="Picture 232"/>
          <p:cNvPicPr/>
          <p:nvPr/>
        </p:nvPicPr>
        <p:blipFill>
          <a:blip r:embed="rId2"/>
          <a:stretch/>
        </p:blipFill>
        <p:spPr>
          <a:xfrm>
            <a:off x="1463040" y="1850040"/>
            <a:ext cx="7082280" cy="413856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3"/>
          <a:stretch/>
        </p:blipFill>
        <p:spPr>
          <a:xfrm rot="2400">
            <a:off x="4205880" y="6027480"/>
            <a:ext cx="3108960" cy="417240"/>
          </a:xfrm>
          <a:prstGeom prst="rect">
            <a:avLst/>
          </a:prstGeom>
          <a:ln>
            <a:noFill/>
          </a:ln>
        </p:spPr>
      </p:pic>
      <p:sp>
        <p:nvSpPr>
          <p:cNvPr id="235" name="TextShape 2"/>
          <p:cNvSpPr txBox="1"/>
          <p:nvPr/>
        </p:nvSpPr>
        <p:spPr>
          <a:xfrm>
            <a:off x="4206240" y="6537240"/>
            <a:ext cx="32004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Complementary DNA (cDNA)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1" strike="noStrike" spc="-1" dirty="0" smtClean="0">
                <a:solidFill>
                  <a:srgbClr val="333333"/>
                </a:solidFill>
                <a:latin typeface="Noto Sans"/>
              </a:rPr>
              <a:t>Labeled cDNA</a:t>
            </a:r>
            <a:endParaRPr lang="en-US" sz="4400" b="1" strike="noStrike" spc="-1" dirty="0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rcRect b="3598"/>
          <a:stretch/>
        </p:blipFill>
        <p:spPr>
          <a:xfrm>
            <a:off x="548640" y="2001960"/>
            <a:ext cx="4781160" cy="96912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rcRect b="80228"/>
          <a:stretch/>
        </p:blipFill>
        <p:spPr>
          <a:xfrm>
            <a:off x="5324400" y="2001960"/>
            <a:ext cx="3728160" cy="88668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1005840" y="2889000"/>
            <a:ext cx="8445240" cy="346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1" strike="noStrike" spc="-1" dirty="0" smtClean="0">
                <a:solidFill>
                  <a:srgbClr val="333333"/>
                </a:solidFill>
                <a:latin typeface="Noto Sans"/>
              </a:rPr>
              <a:t>Hybridization</a:t>
            </a:r>
            <a:endParaRPr lang="en-US" sz="4400" b="1" strike="noStrike" spc="-1" dirty="0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241" name="Picture 240"/>
          <p:cNvPicPr/>
          <p:nvPr/>
        </p:nvPicPr>
        <p:blipFill>
          <a:blip r:embed="rId2"/>
          <a:stretch/>
        </p:blipFill>
        <p:spPr>
          <a:xfrm>
            <a:off x="1819800" y="1746360"/>
            <a:ext cx="5769720" cy="497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1" strike="noStrike" spc="-1" dirty="0" smtClean="0">
                <a:solidFill>
                  <a:srgbClr val="333333"/>
                </a:solidFill>
                <a:latin typeface="Noto Sans"/>
              </a:rPr>
              <a:t>Fluorescence Reading</a:t>
            </a:r>
            <a:endParaRPr lang="en-US" sz="4400" b="1" strike="noStrike" spc="-1" dirty="0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731520" y="2331000"/>
            <a:ext cx="8737920" cy="381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1" strike="noStrike" spc="-1" dirty="0" smtClean="0">
                <a:solidFill>
                  <a:srgbClr val="333333"/>
                </a:solidFill>
                <a:latin typeface="Noto Sans"/>
              </a:rPr>
              <a:t>Data Analysis</a:t>
            </a:r>
            <a:endParaRPr lang="en-US" sz="4400" b="1" strike="noStrike" spc="-1" dirty="0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245" name="Picture 244"/>
          <p:cNvPicPr/>
          <p:nvPr/>
        </p:nvPicPr>
        <p:blipFill>
          <a:blip r:embed="rId2"/>
          <a:stretch/>
        </p:blipFill>
        <p:spPr>
          <a:xfrm>
            <a:off x="4937760" y="1873800"/>
            <a:ext cx="4846320" cy="4629600"/>
          </a:xfrm>
          <a:prstGeom prst="rect">
            <a:avLst/>
          </a:prstGeom>
          <a:ln>
            <a:noFill/>
          </a:ln>
        </p:spPr>
      </p:pic>
      <p:pic>
        <p:nvPicPr>
          <p:cNvPr id="246" name="Picture 245"/>
          <p:cNvPicPr/>
          <p:nvPr/>
        </p:nvPicPr>
        <p:blipFill>
          <a:blip r:embed="rId3"/>
          <a:stretch/>
        </p:blipFill>
        <p:spPr>
          <a:xfrm>
            <a:off x="640080" y="1873800"/>
            <a:ext cx="3529080" cy="3691440"/>
          </a:xfrm>
          <a:prstGeom prst="rect">
            <a:avLst/>
          </a:prstGeom>
          <a:ln>
            <a:noFill/>
          </a:ln>
        </p:spPr>
      </p:pic>
      <p:sp>
        <p:nvSpPr>
          <p:cNvPr id="247" name="TextShape 2"/>
          <p:cNvSpPr txBox="1"/>
          <p:nvPr/>
        </p:nvSpPr>
        <p:spPr>
          <a:xfrm>
            <a:off x="640080" y="5622840"/>
            <a:ext cx="338328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just"/>
            <a:r>
              <a:rPr lang="en-US" sz="1800" b="0" strike="noStrike" spc="-1">
                <a:highlight>
                  <a:srgbClr val="FFFF00"/>
                </a:highlight>
                <a:latin typeface="Arial"/>
              </a:rPr>
              <a:t>Yellow spot means both cDNAs bind and gene expressed in both tissues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640080" y="6537240"/>
            <a:ext cx="32918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just"/>
            <a:r>
              <a:rPr lang="en-US" sz="1800" b="0" strike="noStrike" spc="-1">
                <a:highlight>
                  <a:srgbClr val="DDDDDD"/>
                </a:highlight>
                <a:latin typeface="Arial"/>
              </a:rPr>
              <a:t>Grey spots means gene is not expressed in both tissues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720000" y="300960"/>
            <a:ext cx="8594121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 dirty="0">
                <a:solidFill>
                  <a:srgbClr val="333333"/>
                </a:solidFill>
                <a:latin typeface="Noto Sans"/>
              </a:rPr>
              <a:t>Gene Differentiation of Healthy cells &amp; Diseased Cells</a:t>
            </a:r>
          </a:p>
        </p:txBody>
      </p:sp>
      <p:pic>
        <p:nvPicPr>
          <p:cNvPr id="250" name="Picture 249"/>
          <p:cNvPicPr/>
          <p:nvPr/>
        </p:nvPicPr>
        <p:blipFill>
          <a:blip r:embed="rId2"/>
          <a:stretch/>
        </p:blipFill>
        <p:spPr>
          <a:xfrm>
            <a:off x="1554480" y="1748520"/>
            <a:ext cx="7183440" cy="47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367" y="2874039"/>
            <a:ext cx="8855640" cy="1262520"/>
          </a:xfrm>
        </p:spPr>
        <p:txBody>
          <a:bodyPr/>
          <a:lstStyle/>
          <a:p>
            <a:pPr algn="ctr"/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12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1" strike="noStrike" spc="-1" dirty="0" smtClean="0">
                <a:solidFill>
                  <a:srgbClr val="333333"/>
                </a:solidFill>
                <a:latin typeface="Noto Sans"/>
              </a:rPr>
              <a:t>Target Gene Amplification</a:t>
            </a:r>
            <a:endParaRPr lang="en-US" sz="4400" b="1" strike="noStrike" spc="-1" dirty="0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1280160" y="2377440"/>
            <a:ext cx="7215840" cy="369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1" strike="noStrike" spc="-1">
                <a:solidFill>
                  <a:srgbClr val="333333"/>
                </a:solidFill>
                <a:latin typeface="Noto Sans"/>
              </a:rPr>
              <a:t>Pyrosequencing 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731520" y="142092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The target DNA is first amplified by polymerase chain reaction (PCR).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While the number of cycles in </a:t>
            </a:r>
            <a:r>
              <a:rPr lang="en-US" sz="1800" b="0" strike="noStrike" spc="-1" dirty="0" err="1">
                <a:solidFill>
                  <a:srgbClr val="333333"/>
                </a:solidFill>
                <a:latin typeface="Noto Sans"/>
              </a:rPr>
              <a:t>reg-ular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 PCR is around 30, the number of cycles </a:t>
            </a:r>
            <a:r>
              <a:rPr lang="en-US" sz="1800" b="0" strike="noStrike" spc="-1" dirty="0" smtClean="0">
                <a:solidFill>
                  <a:srgbClr val="333333"/>
                </a:solidFill>
                <a:latin typeface="Noto Sans"/>
              </a:rPr>
              <a:t> in 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PCR for pyrosequencing is around 50.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One of the two PCR primers is biotinylated at the </a:t>
            </a:r>
            <a:r>
              <a:rPr lang="en-US" sz="1800" b="0" strike="noStrike" spc="-1" dirty="0" smtClean="0">
                <a:solidFill>
                  <a:srgbClr val="333333"/>
                </a:solidFill>
                <a:latin typeface="Noto Sans"/>
              </a:rPr>
              <a:t>5’-end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The biotinylated strand is used as the template for pyrosequencing.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Four enzymes—</a:t>
            </a:r>
            <a:r>
              <a:rPr lang="en-US" sz="1800" b="0" strike="noStrike" spc="-1" dirty="0">
                <a:solidFill>
                  <a:srgbClr val="2A6099"/>
                </a:solidFill>
                <a:latin typeface="Noto Sans"/>
              </a:rPr>
              <a:t>DNA polymerase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, </a:t>
            </a:r>
            <a:r>
              <a:rPr lang="en-US" sz="1800" b="0" strike="noStrike" spc="-1" dirty="0">
                <a:solidFill>
                  <a:srgbClr val="2A6099"/>
                </a:solidFill>
                <a:latin typeface="Noto Sans"/>
              </a:rPr>
              <a:t>ATP </a:t>
            </a:r>
            <a:r>
              <a:rPr lang="en-US" sz="1800" b="0" strike="noStrike" spc="-1" dirty="0" err="1">
                <a:solidFill>
                  <a:srgbClr val="2A6099"/>
                </a:solidFill>
                <a:latin typeface="Noto Sans"/>
              </a:rPr>
              <a:t>sulfurylase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, l</a:t>
            </a:r>
            <a:r>
              <a:rPr lang="en-US" sz="1800" b="0" strike="noStrike" spc="-1" dirty="0">
                <a:solidFill>
                  <a:srgbClr val="2A6099"/>
                </a:solidFill>
                <a:latin typeface="Noto Sans"/>
              </a:rPr>
              <a:t>uciferase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, </a:t>
            </a:r>
            <a:r>
              <a:rPr lang="en-US" sz="1800" b="0" strike="noStrike" spc="-1" dirty="0">
                <a:solidFill>
                  <a:srgbClr val="2A6099"/>
                </a:solidFill>
                <a:latin typeface="Noto Sans"/>
              </a:rPr>
              <a:t>apyrase,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 and </a:t>
            </a:r>
            <a:r>
              <a:rPr lang="en-US" sz="1800" b="0" strike="noStrike" spc="-1" dirty="0" smtClean="0">
                <a:solidFill>
                  <a:srgbClr val="333333"/>
                </a:solidFill>
                <a:latin typeface="Noto Sans"/>
              </a:rPr>
              <a:t>       two 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substrates - </a:t>
            </a:r>
            <a:r>
              <a:rPr lang="en-US" sz="1800" b="0" strike="noStrike" spc="-1" dirty="0">
                <a:solidFill>
                  <a:srgbClr val="2A6099"/>
                </a:solidFill>
                <a:latin typeface="Noto Sans"/>
              </a:rPr>
              <a:t>adenosine 5’-phosphosulfate (APS)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 and </a:t>
            </a:r>
            <a:r>
              <a:rPr lang="en-US" sz="1800" b="0" strike="noStrike" spc="-1" dirty="0">
                <a:solidFill>
                  <a:srgbClr val="2A6099"/>
                </a:solidFill>
                <a:latin typeface="Noto Sans"/>
              </a:rPr>
              <a:t>luciferin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Then, individual dNTPs are added to the reaction sequentially in a fixed order, which is programmed before the run.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If the added </a:t>
            </a:r>
            <a:r>
              <a:rPr lang="en-US" sz="1800" b="0" strike="noStrike" spc="-1" dirty="0" err="1">
                <a:solidFill>
                  <a:srgbClr val="333333"/>
                </a:solidFill>
                <a:latin typeface="Noto Sans"/>
              </a:rPr>
              <a:t>dNTP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 is complementary to the base in the template strand, it is incorporated by the DNA polymerase and a pyrophosphate (</a:t>
            </a:r>
            <a:r>
              <a:rPr lang="en-US" sz="1800" b="0" strike="noStrike" spc="-1" dirty="0" err="1">
                <a:solidFill>
                  <a:srgbClr val="333333"/>
                </a:solidFill>
                <a:latin typeface="Noto Sans"/>
              </a:rPr>
              <a:t>PPi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) is released.</a:t>
            </a: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3282480" y="4891320"/>
            <a:ext cx="4124160" cy="73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1" strike="noStrike" spc="-1">
                <a:solidFill>
                  <a:srgbClr val="333333"/>
                </a:solidFill>
                <a:latin typeface="Noto Sans"/>
              </a:rPr>
              <a:t>Pyrosequencing </a:t>
            </a:r>
          </a:p>
        </p:txBody>
      </p:sp>
      <p:sp>
        <p:nvSpPr>
          <p:cNvPr id="177" name="TextShape 2"/>
          <p:cNvSpPr txBox="1"/>
          <p:nvPr/>
        </p:nvSpPr>
        <p:spPr>
          <a:xfrm>
            <a:off x="640080" y="1563480"/>
            <a:ext cx="8640000" cy="5390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ATP </a:t>
            </a:r>
            <a:r>
              <a:rPr lang="en-US" sz="1800" b="0" strike="noStrike" spc="-1" dirty="0" err="1">
                <a:solidFill>
                  <a:srgbClr val="333333"/>
                </a:solidFill>
                <a:latin typeface="Noto Sans"/>
              </a:rPr>
              <a:t>sulfurylase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 uses this </a:t>
            </a:r>
            <a:r>
              <a:rPr lang="en-US" sz="1800" b="0" strike="noStrike" spc="-1" dirty="0" err="1">
                <a:solidFill>
                  <a:srgbClr val="333333"/>
                </a:solidFill>
                <a:latin typeface="Noto Sans"/>
              </a:rPr>
              <a:t>PPi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 and APS to generate ATP.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The ATP is utilized by </a:t>
            </a:r>
            <a:r>
              <a:rPr lang="en-US" sz="1800" b="0" strike="noStrike" spc="-1" dirty="0">
                <a:solidFill>
                  <a:srgbClr val="2A6099"/>
                </a:solidFill>
                <a:latin typeface="Noto Sans"/>
              </a:rPr>
              <a:t>luciferase to oxidize luciferin into </a:t>
            </a:r>
            <a:r>
              <a:rPr lang="en-US" sz="1800" b="0" strike="noStrike" spc="-1" dirty="0" err="1">
                <a:solidFill>
                  <a:srgbClr val="2A6099"/>
                </a:solidFill>
                <a:latin typeface="Noto Sans"/>
              </a:rPr>
              <a:t>oxyluciferin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 with the </a:t>
            </a:r>
            <a:r>
              <a:rPr lang="en-US" sz="1800" b="0" strike="noStrike" spc="-1" dirty="0" smtClean="0">
                <a:solidFill>
                  <a:srgbClr val="333333"/>
                </a:solidFill>
                <a:latin typeface="Noto Sans"/>
              </a:rPr>
              <a:t>  concomitant </a:t>
            </a:r>
            <a:r>
              <a:rPr lang="en-US" sz="1800" b="0" strike="noStrike" spc="-1" dirty="0">
                <a:solidFill>
                  <a:srgbClr val="2A6099"/>
                </a:solidFill>
                <a:latin typeface="Noto Sans"/>
              </a:rPr>
              <a:t>emission of light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, which is recorded by a charge-coupled </a:t>
            </a:r>
            <a:r>
              <a:rPr lang="en-US" sz="1800" b="0" strike="noStrike" spc="-1" dirty="0" smtClean="0">
                <a:solidFill>
                  <a:srgbClr val="333333"/>
                </a:solidFill>
                <a:latin typeface="Noto Sans"/>
              </a:rPr>
              <a:t>device   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(CCD) camera in the form of a peak.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the peak height is directly proportional to the number of nucleotide incorporated in tandem. </a:t>
            </a:r>
            <a:r>
              <a:rPr lang="en-US" sz="1800" b="0" strike="noStrike" spc="-1" dirty="0">
                <a:solidFill>
                  <a:srgbClr val="2A6099"/>
                </a:solidFill>
                <a:latin typeface="Noto Sans"/>
              </a:rPr>
              <a:t>If two of the same bases are incorporated back to back, the peak height becomes double, and so on.</a:t>
            </a:r>
            <a:endParaRPr lang="en-US" sz="1800" b="0" strike="noStrike" spc="-1" dirty="0">
              <a:solidFill>
                <a:srgbClr val="333333"/>
              </a:solidFill>
              <a:latin typeface="Noto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If the injected </a:t>
            </a:r>
            <a:r>
              <a:rPr lang="en-US" sz="1800" b="0" strike="noStrike" spc="-1" dirty="0" err="1">
                <a:solidFill>
                  <a:srgbClr val="333333"/>
                </a:solidFill>
                <a:latin typeface="Noto Sans"/>
              </a:rPr>
              <a:t>dNTP</a:t>
            </a:r>
            <a:r>
              <a:rPr lang="en-US" sz="1800" b="0" strike="noStrike" spc="-1" dirty="0">
                <a:solidFill>
                  <a:srgbClr val="333333"/>
                </a:solidFill>
                <a:latin typeface="Noto Sans"/>
              </a:rPr>
              <a:t> is not complementary to the template base, no signal is produced.</a:t>
            </a:r>
          </a:p>
        </p:txBody>
      </p:sp>
      <p:pic>
        <p:nvPicPr>
          <p:cNvPr id="178" name="Picture 177"/>
          <p:cNvPicPr/>
          <p:nvPr/>
        </p:nvPicPr>
        <p:blipFill>
          <a:blip r:embed="rId2"/>
          <a:stretch/>
        </p:blipFill>
        <p:spPr>
          <a:xfrm rot="18000">
            <a:off x="5221062" y="2836078"/>
            <a:ext cx="3855960" cy="2491200"/>
          </a:xfrm>
          <a:prstGeom prst="rect">
            <a:avLst/>
          </a:prstGeom>
          <a:ln>
            <a:noFill/>
          </a:ln>
        </p:spPr>
      </p:pic>
      <p:pic>
        <p:nvPicPr>
          <p:cNvPr id="179" name="Picture 178"/>
          <p:cNvPicPr/>
          <p:nvPr/>
        </p:nvPicPr>
        <p:blipFill>
          <a:blip r:embed="rId3"/>
          <a:srcRect r="2597"/>
          <a:stretch/>
        </p:blipFill>
        <p:spPr>
          <a:xfrm>
            <a:off x="1052984" y="3153960"/>
            <a:ext cx="3748680" cy="173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b="1" spc="-1" dirty="0">
                <a:solidFill>
                  <a:srgbClr val="000000"/>
                </a:solidFill>
              </a:rPr>
              <a:t>Principle of </a:t>
            </a:r>
            <a:r>
              <a:rPr lang="en-GB" altLang="ko-KR" b="1" spc="-1" dirty="0" smtClean="0">
                <a:solidFill>
                  <a:srgbClr val="000000"/>
                </a:solidFill>
              </a:rPr>
              <a:t>Pyrosequencing</a:t>
            </a:r>
            <a:endParaRPr lang="ko-KR" alt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04000" y="1938240"/>
            <a:ext cx="9072000" cy="4843800"/>
            <a:chOff x="504000" y="1938240"/>
            <a:chExt cx="9072000" cy="4843800"/>
          </a:xfrm>
        </p:grpSpPr>
        <p:sp>
          <p:nvSpPr>
            <p:cNvPr id="5" name="TextShape 2"/>
            <p:cNvSpPr txBox="1"/>
            <p:nvPr/>
          </p:nvSpPr>
          <p:spPr>
            <a:xfrm>
              <a:off x="504000" y="1938240"/>
              <a:ext cx="9072000" cy="48438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>
              <a:normAutofit/>
            </a:bodyPr>
            <a:lstStyle/>
            <a:p>
              <a:pPr marL="342720" indent="-342720">
                <a:lnSpc>
                  <a:spcPct val="90000"/>
                </a:lnSpc>
                <a:spcBef>
                  <a:spcPts val="598"/>
                </a:spcBef>
                <a:buClr>
                  <a:srgbClr val="9BB0CB"/>
                </a:buClr>
                <a:buSzPct val="80000"/>
                <a:buFont typeface="Wingdings" charset="2"/>
                <a:buChar char=""/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Arial"/>
                </a:rPr>
                <a:t>Apyrase, a nucleotide degrading enzyme, continuously degrades unincorporated dNTPs and excess ATP. When degradation is complete, another </a:t>
              </a:r>
              <a:r>
                <a:rPr lang="en-US" sz="2400" b="0" strike="noStrike" spc="-1" dirty="0" err="1">
                  <a:solidFill>
                    <a:srgbClr val="000000"/>
                  </a:solidFill>
                  <a:latin typeface="Arial"/>
                </a:rPr>
                <a:t>dNTP</a:t>
              </a:r>
              <a:r>
                <a:rPr lang="en-US" sz="2400" b="0" strike="noStrike" spc="-1" dirty="0">
                  <a:solidFill>
                    <a:srgbClr val="000000"/>
                  </a:solidFill>
                  <a:latin typeface="Arial"/>
                </a:rPr>
                <a:t> is added. </a:t>
              </a:r>
            </a:p>
            <a:p>
              <a:pPr marL="342720" indent="-342720">
                <a:lnSpc>
                  <a:spcPct val="90000"/>
                </a:lnSpc>
                <a:spcBef>
                  <a:spcPts val="598"/>
                </a:spcBef>
                <a:buClr>
                  <a:srgbClr val="9BB0CB"/>
                </a:buClr>
                <a:buSzPct val="80000"/>
                <a:buFont typeface="Wingdings" charset="2"/>
                <a:buChar char=""/>
              </a:pPr>
              <a:endParaRPr lang="en-US" sz="2400" b="0" strike="noStrike" spc="-1" dirty="0">
                <a:solidFill>
                  <a:srgbClr val="000000"/>
                </a:solidFill>
                <a:latin typeface="Arial"/>
              </a:endParaRPr>
            </a:p>
            <a:p>
              <a:pPr marL="342720" indent="-342720">
                <a:lnSpc>
                  <a:spcPct val="90000"/>
                </a:lnSpc>
                <a:spcBef>
                  <a:spcPts val="598"/>
                </a:spcBef>
                <a:buClr>
                  <a:srgbClr val="9BB0CB"/>
                </a:buClr>
                <a:buSzPct val="80000"/>
                <a:buFont typeface="Wingdings" charset="2"/>
                <a:buChar char=""/>
              </a:pPr>
              <a:endParaRPr lang="en-US" sz="2400" b="0" strike="noStrike" spc="-1" dirty="0">
                <a:solidFill>
                  <a:srgbClr val="000000"/>
                </a:solidFill>
                <a:latin typeface="Arial"/>
              </a:endParaRPr>
            </a:p>
            <a:p>
              <a:pPr marL="342720" indent="-342720">
                <a:lnSpc>
                  <a:spcPct val="90000"/>
                </a:lnSpc>
                <a:spcBef>
                  <a:spcPts val="598"/>
                </a:spcBef>
                <a:buClr>
                  <a:srgbClr val="9BB0CB"/>
                </a:buClr>
                <a:buSzPct val="80000"/>
                <a:buFont typeface="Wingdings" charset="2"/>
                <a:buChar char=""/>
              </a:pPr>
              <a:endParaRPr lang="en-US" sz="2400" b="0" strike="noStrike" spc="-1" dirty="0">
                <a:solidFill>
                  <a:srgbClr val="000000"/>
                </a:solidFill>
                <a:latin typeface="Arial"/>
              </a:endParaRPr>
            </a:p>
            <a:p>
              <a:pPr marL="342720" indent="-342720">
                <a:lnSpc>
                  <a:spcPct val="90000"/>
                </a:lnSpc>
                <a:spcBef>
                  <a:spcPts val="598"/>
                </a:spcBef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Arial"/>
                </a:rPr>
                <a:t>  </a:t>
              </a:r>
            </a:p>
            <a:p>
              <a:pPr marL="342720" indent="-342720">
                <a:lnSpc>
                  <a:spcPct val="90000"/>
                </a:lnSpc>
                <a:spcBef>
                  <a:spcPts val="598"/>
                </a:spcBef>
                <a:buClr>
                  <a:srgbClr val="9BB0CB"/>
                </a:buClr>
                <a:buSzPct val="80000"/>
                <a:buFont typeface="Wingdings" charset="2"/>
                <a:buChar char=""/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Arial"/>
                </a:rPr>
                <a:t>As the process continues, the complementary DNA strand is built up and the nucleotide sequence is determined from the signal peak in the </a:t>
              </a:r>
              <a:r>
                <a:rPr lang="en-US" sz="2400" b="0" strike="noStrike" spc="-1" dirty="0" err="1">
                  <a:solidFill>
                    <a:srgbClr val="000000"/>
                  </a:solidFill>
                  <a:latin typeface="Arial"/>
                </a:rPr>
                <a:t>pyrogram</a:t>
              </a:r>
              <a:r>
                <a:rPr lang="en-US" sz="2400" b="0" strike="noStrike" spc="-1" dirty="0">
                  <a:solidFill>
                    <a:srgbClr val="000000"/>
                  </a:solidFill>
                  <a:latin typeface="Arial"/>
                </a:rPr>
                <a:t>.</a:t>
              </a:r>
              <a:r>
                <a:rPr dirty="0"/>
                <a:t/>
              </a:r>
              <a:br>
                <a:rPr dirty="0"/>
              </a:br>
              <a:r>
                <a:rPr lang="en-US" sz="2400" b="0" strike="noStrike" spc="-1" dirty="0">
                  <a:solidFill>
                    <a:srgbClr val="000000"/>
                  </a:solidFill>
                  <a:latin typeface="Arial"/>
                </a:rPr>
                <a:t>  </a:t>
              </a:r>
            </a:p>
          </p:txBody>
        </p:sp>
        <p:pic>
          <p:nvPicPr>
            <p:cNvPr id="6" name="Picture 5"/>
            <p:cNvPicPr/>
            <p:nvPr/>
          </p:nvPicPr>
          <p:blipFill>
            <a:blip r:embed="rId2"/>
            <a:stretch/>
          </p:blipFill>
          <p:spPr>
            <a:xfrm>
              <a:off x="2194560" y="3437280"/>
              <a:ext cx="5760720" cy="99684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9066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ko-KR" sz="3200" b="1" spc="-1" dirty="0">
                <a:solidFill>
                  <a:srgbClr val="000000"/>
                </a:solidFill>
              </a:rPr>
              <a:t>Quantification of mutation </a:t>
            </a:r>
            <a:r>
              <a:rPr lang="en-US" altLang="ko-KR" sz="3200" b="1" spc="-1" dirty="0">
                <a:solidFill>
                  <a:srgbClr val="000000"/>
                </a:solidFill>
              </a:rPr>
              <a:t/>
            </a:r>
            <a:br>
              <a:rPr lang="en-US" altLang="ko-KR" sz="3200" b="1" spc="-1" dirty="0">
                <a:solidFill>
                  <a:srgbClr val="000000"/>
                </a:solidFill>
              </a:rPr>
            </a:br>
            <a:endParaRPr lang="ko-KR" altLang="en-US" sz="30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985939" y="932220"/>
            <a:ext cx="7799760" cy="315540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985939" y="4087620"/>
            <a:ext cx="7799760" cy="338796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376640" y="1370340"/>
            <a:ext cx="1584706" cy="3899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r>
              <a:rPr lang="en-GB" sz="1920" b="1" strike="noStrike" spc="-1" dirty="0" smtClean="0">
                <a:solidFill>
                  <a:srgbClr val="808080"/>
                </a:solidFill>
                <a:latin typeface="Arial"/>
              </a:rPr>
              <a:t>A&gt;G</a:t>
            </a:r>
            <a:r>
              <a:rPr lang="en-GB" sz="1920" b="1" strike="noStrike" spc="-1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GB" sz="1920" b="1" strike="noStrike" spc="-1" dirty="0">
                <a:solidFill>
                  <a:srgbClr val="808080"/>
                </a:solidFill>
                <a:latin typeface="Arial"/>
              </a:rPr>
              <a:t>normal</a:t>
            </a:r>
            <a:endParaRPr lang="en-US" sz="192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1376639" y="4586040"/>
            <a:ext cx="2461714" cy="3899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6800" rIns="90000" bIns="46800">
            <a:spAutoFit/>
          </a:bodyPr>
          <a:lstStyle/>
          <a:p>
            <a:pPr>
              <a:spcBef>
                <a:spcPts val="1123"/>
              </a:spcBef>
            </a:pPr>
            <a:r>
              <a:rPr lang="en-GB" sz="1920" b="1" strike="noStrike" spc="-1" dirty="0" smtClean="0">
                <a:solidFill>
                  <a:srgbClr val="808080"/>
                </a:solidFill>
                <a:latin typeface="Arial"/>
              </a:rPr>
              <a:t>A&gt;G </a:t>
            </a:r>
            <a:r>
              <a:rPr lang="en-GB" sz="1920" b="1" strike="noStrike" spc="-1" dirty="0" err="1" smtClean="0">
                <a:solidFill>
                  <a:srgbClr val="808080"/>
                </a:solidFill>
                <a:latin typeface="Arial"/>
              </a:rPr>
              <a:t>heteroplasmic</a:t>
            </a:r>
            <a:endParaRPr lang="en-US" sz="192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5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Next Generation Sequencing Platform</a:t>
            </a:r>
          </a:p>
        </p:txBody>
      </p:sp>
      <p:pic>
        <p:nvPicPr>
          <p:cNvPr id="189" name="Picture 188"/>
          <p:cNvPicPr/>
          <p:nvPr/>
        </p:nvPicPr>
        <p:blipFill>
          <a:blip r:embed="rId2"/>
          <a:stretch/>
        </p:blipFill>
        <p:spPr>
          <a:xfrm>
            <a:off x="2035080" y="2148120"/>
            <a:ext cx="6103080" cy="4962600"/>
          </a:xfrm>
          <a:prstGeom prst="rect">
            <a:avLst/>
          </a:prstGeom>
          <a:ln>
            <a:noFill/>
          </a:ln>
        </p:spPr>
      </p:pic>
      <p:sp>
        <p:nvSpPr>
          <p:cNvPr id="190" name="TextShape 2"/>
          <p:cNvSpPr txBox="1"/>
          <p:nvPr/>
        </p:nvSpPr>
        <p:spPr>
          <a:xfrm>
            <a:off x="4114800" y="1618920"/>
            <a:ext cx="16459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ROCHE 454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000" b="1" strike="noStrike" spc="-1">
                <a:solidFill>
                  <a:srgbClr val="333333"/>
                </a:solidFill>
                <a:latin typeface="Noto Sans"/>
              </a:rPr>
              <a:t>Next Generation Sequencing Platform</a:t>
            </a:r>
          </a:p>
        </p:txBody>
      </p:sp>
      <p:sp>
        <p:nvSpPr>
          <p:cNvPr id="192" name="TextShape 2"/>
          <p:cNvSpPr txBox="1"/>
          <p:nvPr/>
        </p:nvSpPr>
        <p:spPr>
          <a:xfrm>
            <a:off x="3291840" y="1428480"/>
            <a:ext cx="2743200" cy="35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latin typeface="Noto Sans"/>
              </a:rPr>
              <a:t>ILLUMINA SOLEXA</a:t>
            </a:r>
          </a:p>
        </p:txBody>
      </p:sp>
      <p:pic>
        <p:nvPicPr>
          <p:cNvPr id="193" name="Picture 192"/>
          <p:cNvPicPr/>
          <p:nvPr/>
        </p:nvPicPr>
        <p:blipFill>
          <a:blip r:embed="rId2"/>
          <a:stretch/>
        </p:blipFill>
        <p:spPr>
          <a:xfrm>
            <a:off x="1604520" y="1965240"/>
            <a:ext cx="6990840" cy="4663440"/>
          </a:xfrm>
          <a:prstGeom prst="rect">
            <a:avLst/>
          </a:prstGeom>
          <a:ln>
            <a:noFill/>
          </a:ln>
        </p:spPr>
      </p:pic>
      <p:sp>
        <p:nvSpPr>
          <p:cNvPr id="194" name="TextShape 3"/>
          <p:cNvSpPr txBox="1"/>
          <p:nvPr/>
        </p:nvSpPr>
        <p:spPr>
          <a:xfrm>
            <a:off x="822960" y="6720120"/>
            <a:ext cx="8412480" cy="657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just"/>
            <a:r>
              <a:rPr lang="en-US" sz="1000" b="0" strike="noStrike" spc="-1" dirty="0">
                <a:latin typeface="Arial"/>
              </a:rPr>
              <a:t>The DNA-sequencing library is prepared by ligating adapters to the end-polished DNA fragments. The single-stranded fragments are allowed to </a:t>
            </a:r>
            <a:r>
              <a:rPr lang="en-US" sz="1000" b="0" strike="noStrike" spc="-1" dirty="0" smtClean="0">
                <a:latin typeface="Arial"/>
              </a:rPr>
              <a:t>     hybridize </a:t>
            </a:r>
            <a:r>
              <a:rPr lang="en-US" sz="1000" b="0" strike="noStrike" spc="-1" dirty="0">
                <a:latin typeface="Arial"/>
              </a:rPr>
              <a:t>with surface-anchored oligonucleotides that are complementary to the adapters. Initial PCR amplification of the strands followed by bridge (PCR) amplification results in the generation of single-stranded clusters. The strands are then sequenced using fluorescent reversible terminator </a:t>
            </a:r>
            <a:r>
              <a:rPr lang="en-US" sz="1000" b="0" strike="noStrike" spc="-1" dirty="0" smtClean="0">
                <a:latin typeface="Arial"/>
              </a:rPr>
              <a:t>    chemistry</a:t>
            </a:r>
            <a:r>
              <a:rPr lang="en-US" sz="1000" b="0" strike="noStrike" spc="-1" dirty="0">
                <a:latin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2738</TotalTime>
  <Words>766</Words>
  <Application>Microsoft Office PowerPoint</Application>
  <PresentationFormat>Custom</PresentationFormat>
  <Paragraphs>87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DejaVu Sans</vt:lpstr>
      <vt:lpstr>Likhan</vt:lpstr>
      <vt:lpstr>Noto Sans</vt:lpstr>
      <vt:lpstr>Arial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 of Pyrosequencing</vt:lpstr>
      <vt:lpstr>Quantification of mutation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Reverse Transcription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dc:description/>
  <cp:lastModifiedBy>korea</cp:lastModifiedBy>
  <cp:revision>9</cp:revision>
  <dcterms:created xsi:type="dcterms:W3CDTF">2020-11-05T16:04:10Z</dcterms:created>
  <dcterms:modified xsi:type="dcterms:W3CDTF">2020-11-11T07:36:53Z</dcterms:modified>
  <dc:language>en-US</dc:language>
</cp:coreProperties>
</file>